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61" r:id="rId9"/>
    <p:sldId id="262" r:id="rId10"/>
    <p:sldId id="270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3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07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5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4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5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4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4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75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1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3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74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4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1BF0-2E48-4B44-AF3B-8C7D6130E35F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3CA2F-D3B9-416F-82D6-AD52DD522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6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o_0PE8t3uo0" TargetMode="External"/><Relationship Id="rId5" Type="http://schemas.openxmlformats.org/officeDocument/2006/relationships/hyperlink" Target="https://youtu.be/yIaATrYxhfo" TargetMode="External"/><Relationship Id="rId10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629" y="1230082"/>
            <a:ext cx="6625623" cy="77370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мониторинга железнодорожного полотна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94284" y="6132186"/>
            <a:ext cx="4258101" cy="58653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Москва </a:t>
            </a:r>
          </a:p>
          <a:p>
            <a:r>
              <a:rPr lang="ru-RU" dirty="0" smtClean="0"/>
              <a:t>2021</a:t>
            </a:r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865660" y="1182807"/>
            <a:ext cx="3770397" cy="4258916"/>
            <a:chOff x="6956037" y="1483808"/>
            <a:chExt cx="3073338" cy="366769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Шестиугольник 5"/>
            <p:cNvSpPr/>
            <p:nvPr/>
          </p:nvSpPr>
          <p:spPr>
            <a:xfrm rot="16200000">
              <a:off x="7432934" y="1958308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7" name="Шестиугольник 6"/>
            <p:cNvSpPr/>
            <p:nvPr/>
          </p:nvSpPr>
          <p:spPr>
            <a:xfrm rot="16200000">
              <a:off x="8437597" y="1958308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7938536" y="2856356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8943199" y="2856356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7432934" y="3754404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1" name="Шестиугольник 10"/>
            <p:cNvSpPr/>
            <p:nvPr/>
          </p:nvSpPr>
          <p:spPr>
            <a:xfrm rot="16200000">
              <a:off x="8437597" y="3754404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9437551" y="2286305"/>
              <a:ext cx="612000" cy="5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8162888" y="1519808"/>
              <a:ext cx="612000" cy="5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8159618" y="4575503"/>
              <a:ext cx="612000" cy="5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5" name="Шестиугольник 14"/>
            <p:cNvSpPr/>
            <p:nvPr/>
          </p:nvSpPr>
          <p:spPr>
            <a:xfrm rot="16200000">
              <a:off x="9453375" y="3800807"/>
              <a:ext cx="612000" cy="5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16" name="Шестиугольник 15"/>
            <p:cNvSpPr/>
            <p:nvPr/>
          </p:nvSpPr>
          <p:spPr>
            <a:xfrm rot="16200000">
              <a:off x="6920037" y="1643575"/>
              <a:ext cx="612000" cy="5400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7066" y="1230082"/>
            <a:ext cx="5296752" cy="5084139"/>
          </a:xfrm>
          <a:prstGeom prst="rect">
            <a:avLst/>
          </a:prstGeom>
          <a:noFill/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" y="4429919"/>
            <a:ext cx="2676144" cy="2218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Подзаголовок 2"/>
          <p:cNvSpPr txBox="1">
            <a:spLocks/>
          </p:cNvSpPr>
          <p:nvPr/>
        </p:nvSpPr>
        <p:spPr>
          <a:xfrm>
            <a:off x="5329168" y="2968108"/>
            <a:ext cx="4258101" cy="586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и безопасность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железнодорожного движения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1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338F739E-387A-4967-893C-2B239FD52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753" y="493517"/>
            <a:ext cx="5227373" cy="3614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1FBF1D-C873-4C67-92EE-5426EC32E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15" y="2563511"/>
            <a:ext cx="5522065" cy="3192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66F67D-3995-4EAB-8C2F-56E8859CFAA6}"/>
              </a:ext>
            </a:extLst>
          </p:cNvPr>
          <p:cNvSpPr txBox="1"/>
          <p:nvPr/>
        </p:nvSpPr>
        <p:spPr>
          <a:xfrm>
            <a:off x="705454" y="868313"/>
            <a:ext cx="53880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128 каналов сбора данных с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тензодатчиков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25 метров железнодорожного полотна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150 метров до системы с компьютером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Удалённый мониторинг деформации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усиливающей конструкции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A8C7C0-6A3F-405C-BE80-F0CB55E50918}"/>
              </a:ext>
            </a:extLst>
          </p:cNvPr>
          <p:cNvSpPr txBox="1"/>
          <p:nvPr/>
        </p:nvSpPr>
        <p:spPr>
          <a:xfrm>
            <a:off x="6583740" y="4262456"/>
            <a:ext cx="38641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Сигнализация времени и места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срабатывания датчика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Ведение журнала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Отправка сообщений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удалённому администратору</a:t>
            </a:r>
          </a:p>
          <a:p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7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78870"/>
            <a:ext cx="12192000" cy="6936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28811"/>
          <a:stretch/>
        </p:blipFill>
        <p:spPr>
          <a:xfrm>
            <a:off x="2409957" y="1079146"/>
            <a:ext cx="6014145" cy="3924218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endCxn id="22" idx="1"/>
          </p:cNvCxnSpPr>
          <p:nvPr/>
        </p:nvCxnSpPr>
        <p:spPr>
          <a:xfrm flipV="1">
            <a:off x="1782032" y="3610873"/>
            <a:ext cx="2733799" cy="1878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338509" y="2614107"/>
            <a:ext cx="1636022" cy="1472046"/>
            <a:chOff x="2952124" y="1080120"/>
            <a:chExt cx="1865574" cy="2383019"/>
          </a:xfrm>
          <a:scene3d>
            <a:camera prst="orthographicFront"/>
            <a:lightRig rig="flat" dir="t"/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2952124" y="1080120"/>
              <a:ext cx="1865574" cy="238301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2952124" y="1080120"/>
              <a:ext cx="1865574" cy="23830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910" tIns="8910" rIns="8910" bIns="8910" numCol="1" spcCol="1270" anchor="ctr" anchorCtr="0">
              <a:noAutofit/>
            </a:bodyPr>
            <a:lstStyle/>
            <a:p>
              <a:pPr algn="ctr" defTabSz="62371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3" b="1" dirty="0"/>
                <a:t>Устройство («база») сбора, хранения и трансляции данных в характерных точках наблюдения</a:t>
              </a:r>
            </a:p>
          </p:txBody>
        </p:sp>
      </p:grpSp>
      <p:sp>
        <p:nvSpPr>
          <p:cNvPr id="13" name="Овал 12"/>
          <p:cNvSpPr/>
          <p:nvPr/>
        </p:nvSpPr>
        <p:spPr>
          <a:xfrm>
            <a:off x="3087400" y="2832804"/>
            <a:ext cx="115226" cy="1530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4" name="Овал 13"/>
          <p:cNvSpPr/>
          <p:nvPr/>
        </p:nvSpPr>
        <p:spPr>
          <a:xfrm>
            <a:off x="8017703" y="4757086"/>
            <a:ext cx="115226" cy="1530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5" name="Овал 14"/>
          <p:cNvSpPr/>
          <p:nvPr/>
        </p:nvSpPr>
        <p:spPr>
          <a:xfrm>
            <a:off x="6860644" y="3423029"/>
            <a:ext cx="115226" cy="1530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6" name="Овал 15"/>
          <p:cNvSpPr/>
          <p:nvPr/>
        </p:nvSpPr>
        <p:spPr>
          <a:xfrm>
            <a:off x="5573494" y="3610873"/>
            <a:ext cx="115226" cy="1530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cxnSp>
        <p:nvCxnSpPr>
          <p:cNvPr id="17" name="Прямая со стрелкой 16"/>
          <p:cNvCxnSpPr>
            <a:endCxn id="15" idx="0"/>
          </p:cNvCxnSpPr>
          <p:nvPr/>
        </p:nvCxnSpPr>
        <p:spPr>
          <a:xfrm flipH="1">
            <a:off x="6918257" y="1378474"/>
            <a:ext cx="1892306" cy="20445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1" idx="1"/>
            <a:endCxn id="14" idx="0"/>
          </p:cNvCxnSpPr>
          <p:nvPr/>
        </p:nvCxnSpPr>
        <p:spPr>
          <a:xfrm flipH="1">
            <a:off x="8075316" y="3682075"/>
            <a:ext cx="735246" cy="1075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6" idx="7"/>
          </p:cNvCxnSpPr>
          <p:nvPr/>
        </p:nvCxnSpPr>
        <p:spPr>
          <a:xfrm flipH="1">
            <a:off x="5671845" y="1378474"/>
            <a:ext cx="3138718" cy="22548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1" idx="1"/>
            <a:endCxn id="13" idx="6"/>
          </p:cNvCxnSpPr>
          <p:nvPr/>
        </p:nvCxnSpPr>
        <p:spPr>
          <a:xfrm flipH="1" flipV="1">
            <a:off x="3202626" y="2909348"/>
            <a:ext cx="5607936" cy="7727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8810562" y="2909348"/>
            <a:ext cx="1636022" cy="1545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/>
              <a:t>Характерные точки с оборудованием для анализа устойчивости, перемещений и несущей способности опор моста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15830" y="3576118"/>
            <a:ext cx="182151" cy="695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23" name="Прямоугольник 22"/>
          <p:cNvSpPr/>
          <p:nvPr/>
        </p:nvSpPr>
        <p:spPr>
          <a:xfrm>
            <a:off x="8810562" y="863954"/>
            <a:ext cx="1636022" cy="1822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/>
              <a:t>Характерные точки с оборудованием для анализа напряженно деформированного состояния элементов конструкции фермы и балок моста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69802" y="252792"/>
            <a:ext cx="8054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Размещение элементов системы онлайн контроля </a:t>
            </a:r>
            <a:r>
              <a:rPr lang="ru-RU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состояния конструкции </a:t>
            </a:r>
            <a:r>
              <a:rPr lang="ru-RU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на железнодорожном мосту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2891A136-EE2C-4316-8963-F4FACA2CB563}"/>
              </a:ext>
            </a:extLst>
          </p:cNvPr>
          <p:cNvSpPr/>
          <p:nvPr/>
        </p:nvSpPr>
        <p:spPr>
          <a:xfrm>
            <a:off x="1651135" y="5792340"/>
            <a:ext cx="10167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Verdana" charset="0"/>
                <a:ea typeface="Verdana" charset="0"/>
                <a:cs typeface="Verdana" charset="0"/>
              </a:rPr>
              <a:t>Система н</a:t>
            </a:r>
            <a:r>
              <a:rPr lang="ru-RU" sz="1400" dirty="0" smtClean="0">
                <a:latin typeface="Verdana" charset="0"/>
                <a:ea typeface="Verdana" charset="0"/>
                <a:cs typeface="Verdana" charset="0"/>
              </a:rPr>
              <a:t>аходится в стадии разработки и проведении испытаний в реальных условиях.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11</a:t>
            </a:r>
          </a:p>
          <a:p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891A136-EE2C-4316-8963-F4FACA2CB563}"/>
              </a:ext>
            </a:extLst>
          </p:cNvPr>
          <p:cNvSpPr/>
          <p:nvPr/>
        </p:nvSpPr>
        <p:spPr>
          <a:xfrm>
            <a:off x="1555885" y="5253935"/>
            <a:ext cx="10167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Verdana" charset="0"/>
                <a:ea typeface="Verdana" charset="0"/>
                <a:cs typeface="Verdana" charset="0"/>
              </a:rPr>
              <a:t>Система онлайн контроля соответствует требованиям к системе мониторинга инженерных (несущих) конструкций (СМИК) по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ГОСТ Р 22.1.12-2005 «Безопасность в чрезвычайных ситуациях…».</a:t>
            </a:r>
          </a:p>
        </p:txBody>
      </p:sp>
    </p:spTree>
    <p:extLst>
      <p:ext uri="{BB962C8B-B14F-4D97-AF65-F5344CB8AC3E}">
        <p14:creationId xmlns:p14="http://schemas.microsoft.com/office/powerpoint/2010/main" val="127112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-78870"/>
            <a:ext cx="12192000" cy="6936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12</a:t>
            </a:r>
          </a:p>
          <a:p>
            <a:endParaRPr lang="ru-RU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B59FFDF2-29DD-4C4C-9661-D755D193A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785087"/>
              </p:ext>
            </p:extLst>
          </p:nvPr>
        </p:nvGraphicFramePr>
        <p:xfrm>
          <a:off x="1326137" y="813013"/>
          <a:ext cx="10263626" cy="5153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8235">
                  <a:extLst>
                    <a:ext uri="{9D8B030D-6E8A-4147-A177-3AD203B41FA5}">
                      <a16:colId xmlns:a16="http://schemas.microsoft.com/office/drawing/2014/main" xmlns="" val="300123914"/>
                    </a:ext>
                  </a:extLst>
                </a:gridCol>
                <a:gridCol w="6784591">
                  <a:extLst>
                    <a:ext uri="{9D8B030D-6E8A-4147-A177-3AD203B41FA5}">
                      <a16:colId xmlns:a16="http://schemas.microsoft.com/office/drawing/2014/main" xmlns="" val="1842397217"/>
                    </a:ext>
                  </a:extLst>
                </a:gridCol>
                <a:gridCol w="2570800">
                  <a:extLst>
                    <a:ext uri="{9D8B030D-6E8A-4147-A177-3AD203B41FA5}">
                      <a16:colId xmlns:a16="http://schemas.microsoft.com/office/drawing/2014/main" xmlns="" val="3490670629"/>
                    </a:ext>
                  </a:extLst>
                </a:gridCol>
              </a:tblGrid>
              <a:tr h="178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Сильные стороны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Слабые стороны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extLst>
                  <a:ext uri="{0D108BD9-81ED-4DB2-BD59-A6C34878D82A}">
                    <a16:rowId xmlns:a16="http://schemas.microsoft.com/office/drawing/2014/main" xmlns="" val="1853925890"/>
                  </a:ext>
                </a:extLst>
              </a:tr>
              <a:tr h="3437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Внутренние факторы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1. Непрерывность контроля состояния дефектного или слабого сооружения.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2. Объективность получаемых данных (нет зависимости от оператора).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3. Возможность сравнения получаемых данных во времени.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4. Возможность использовать данные для оценки остаточного ресурса в реальных условиях эксплуатации.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5. Оперативность получения данных.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6. Неограниченный круг получателей данных (в пределах компетенций).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7. Независимость от внешнего </a:t>
                      </a:r>
                      <a:r>
                        <a:rPr lang="en-US" sz="1300" dirty="0">
                          <a:effectLst/>
                        </a:rPr>
                        <a:t>it </a:t>
                      </a:r>
                      <a:r>
                        <a:rPr lang="ru-RU" sz="1300" dirty="0">
                          <a:effectLst/>
                        </a:rPr>
                        <a:t>– воздействия (автономность).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8. Повышение уровня безопасности движения поездов.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9. Невысокая стоимость системы (быстрая окупаемость).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Соответствие 384-ФЗ «Технический регламент о безопасности зданий и сооружений»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 Выполняет функции СМИК согласно ГОСТ-Р 22.1.12-2005 «Безопасность в чрезвычайных ситуациях. Структурированная система мониторинга и управления инженерными системами зданий и сооружений».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 Может применяться при проектировании больших и внеклассных железнодорожных мостов.</a:t>
                      </a: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1. Необходимость периодической замены элементов питания.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2. Необходимость контроля состояния системы и ее элементов.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3. Ремонт и замена элементов, вышедших из строя.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4. Необходимость содержания сервисной службы</a:t>
                      </a:r>
                      <a:r>
                        <a:rPr lang="ru-RU" sz="1300" dirty="0" smtClean="0">
                          <a:effectLst/>
                        </a:rPr>
                        <a:t>.</a:t>
                      </a:r>
                      <a:endParaRPr lang="ru-RU" sz="1300" dirty="0">
                        <a:effectLst/>
                      </a:endParaRPr>
                    </a:p>
                  </a:txBody>
                  <a:tcPr marL="51783" marR="51783" marT="0" marB="0"/>
                </a:tc>
                <a:extLst>
                  <a:ext uri="{0D108BD9-81ED-4DB2-BD59-A6C34878D82A}">
                    <a16:rowId xmlns:a16="http://schemas.microsoft.com/office/drawing/2014/main" xmlns="" val="558093001"/>
                  </a:ext>
                </a:extLst>
              </a:tr>
              <a:tr h="193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Возможности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Угрозы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extLst>
                  <a:ext uri="{0D108BD9-81ED-4DB2-BD59-A6C34878D82A}">
                    <a16:rowId xmlns:a16="http://schemas.microsoft.com/office/drawing/2014/main" xmlns="" val="3115772341"/>
                  </a:ext>
                </a:extLst>
              </a:tr>
              <a:tr h="1307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Внешние факторы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1. Повышение производительности, оперативности и профессионального уровня работы мостоиспытательных станций.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2. Повышение качества планирования ремонтных работ, выполняемых дистанциями ИССО.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3. Оптимизация затрат на капитальный ремонт и реконструкцию ИССО.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4. Возможность быстрого внедрения.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1. Появление более совершенной системы контроля.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2. Риск случайного повреждения датчиков.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3. Потеря сигнала.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83" marR="51783" marT="0" marB="0"/>
                </a:tc>
                <a:extLst>
                  <a:ext uri="{0D108BD9-81ED-4DB2-BD59-A6C34878D82A}">
                    <a16:rowId xmlns:a16="http://schemas.microsoft.com/office/drawing/2014/main" xmlns="" val="3610748749"/>
                  </a:ext>
                </a:extLst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634068" y="219022"/>
            <a:ext cx="10548282" cy="46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системы онлайн контроля состояния искусственных сооружений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531972" y="413125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688893" y="645460"/>
            <a:ext cx="10188657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0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78870"/>
            <a:ext cx="12192000" cy="6936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3" y="5030593"/>
            <a:ext cx="1993132" cy="176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399" y="1137248"/>
            <a:ext cx="5296752" cy="5084139"/>
          </a:xfrm>
          <a:prstGeom prst="rect">
            <a:avLst/>
          </a:prstGeom>
          <a:noFill/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76223" y="3944779"/>
            <a:ext cx="3905251" cy="1130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«НПФ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АДСилаб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/>
              <a:t>127474, г. Москва, ул. </a:t>
            </a:r>
            <a:r>
              <a:rPr lang="ru-RU" sz="2000" dirty="0" err="1" smtClean="0"/>
              <a:t>Дубнинская</a:t>
            </a:r>
            <a:r>
              <a:rPr lang="ru-RU" sz="2000" dirty="0" smtClean="0"/>
              <a:t>, д.27-2-215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03767" y="4681841"/>
            <a:ext cx="5436773" cy="20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наглядности работы системы мониторинга можно посмотреть видео: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предупреждения аварийного состояния моста: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400" u="sng" dirty="0" smtClean="0">
                <a:solidFill>
                  <a:srgbClr val="005BD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https://youtu.be/yIaATrYxhfo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мониторинга аварийно-опасных участков железнодорожных путей:</a:t>
            </a: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 smtClean="0">
                <a:solidFill>
                  <a:srgbClr val="005BD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https://youtu.be/o_0PE8t3uo0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13</a:t>
            </a:r>
          </a:p>
          <a:p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002099" y="360844"/>
            <a:ext cx="5467351" cy="839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76223" y="1243170"/>
            <a:ext cx="2713751" cy="79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23605" y="2659618"/>
            <a:ext cx="5041784" cy="1099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эксплуатации усиливающих металлических конструкций верхнего строения пути на период строительства на объекте: «Строительство мостового перехода через реку Обь в г. Новосибирске. Путепроводы тоннельного типа через железнодорожные пути транссибирской магистрали».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23605" y="1727765"/>
            <a:ext cx="5041784" cy="910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Об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и введении в действие Технических условий на строительство труб и путепроводов в земляном полотне под защитным экраном без перерыва движения поездов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8722348" y="981204"/>
            <a:ext cx="1850158" cy="368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83" y="1760179"/>
            <a:ext cx="1679588" cy="897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83" y="3090086"/>
            <a:ext cx="2086367" cy="598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8700863" y="1338243"/>
            <a:ext cx="2652937" cy="368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«Научно-исследовательский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мостов и дефектоскопии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8722348" y="2641230"/>
            <a:ext cx="2652937" cy="368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«Электронная компания ЭЛКУС».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69" y="3944779"/>
            <a:ext cx="2044486" cy="28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0" grpId="0" build="p"/>
      <p:bldP spid="14" grpId="0" build="p"/>
      <p:bldP spid="16" grpId="0" build="p"/>
      <p:bldP spid="17" grpId="0" build="p"/>
      <p:bldP spid="20" grpId="0" build="p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21" y="965093"/>
            <a:ext cx="5296752" cy="50841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865" y="340217"/>
            <a:ext cx="2218899" cy="46774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Цель разработки</a:t>
            </a:r>
            <a:r>
              <a:rPr lang="ru-RU" sz="20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749" y="843863"/>
            <a:ext cx="10515600" cy="11268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Повышение </a:t>
            </a:r>
            <a:r>
              <a:rPr lang="ru-RU" sz="18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эксплуатационной надежности искусственных сооружений за счет создания условий для оперативного реагирования эксплуатирующих структур на возникновение рисков в работе искусственных сооружений. Обеспечение контроля и формирование базы данных об изменениях состояния </a:t>
            </a: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несущих железнодорожных конструкций.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Блок-схема: узел 11"/>
          <p:cNvSpPr/>
          <p:nvPr/>
        </p:nvSpPr>
        <p:spPr>
          <a:xfrm>
            <a:off x="648769" y="534320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 flipV="1">
            <a:off x="805690" y="766655"/>
            <a:ext cx="930239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750865" y="2024806"/>
            <a:ext cx="3735410" cy="46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Назначение системы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48769" y="2218909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805690" y="2451244"/>
            <a:ext cx="930239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2"/>
          <p:cNvSpPr txBox="1">
            <a:spLocks/>
          </p:cNvSpPr>
          <p:nvPr/>
        </p:nvSpPr>
        <p:spPr>
          <a:xfrm>
            <a:off x="805690" y="2582554"/>
            <a:ext cx="10515600" cy="191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ln w="11430"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Постоянный контроль и оценка состояния дефектных и слабых искусственных сооружений;</a:t>
            </a:r>
          </a:p>
          <a:p>
            <a:pPr algn="just"/>
            <a:r>
              <a:rPr lang="ru-RU" sz="1800" dirty="0" smtClean="0">
                <a:ln w="11430"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Повышение скорости (оперативности) реагирования на неисправность несущих элементов искусственного сооружения; </a:t>
            </a:r>
          </a:p>
          <a:p>
            <a:pPr algn="just"/>
            <a:r>
              <a:rPr lang="ru-RU" sz="1800" dirty="0" smtClean="0">
                <a:ln w="11430"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Накопление данных и прогнозирование развития дефектов в элементах искусственных сооружений;</a:t>
            </a:r>
          </a:p>
          <a:p>
            <a:pPr algn="just"/>
            <a:r>
              <a:rPr lang="ru-RU" sz="1800" dirty="0" smtClean="0">
                <a:ln w="11430"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Предупреждение развития нарушений в работе искусственного сооружения на ранней стадии;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322734" y="4507775"/>
            <a:ext cx="3221191" cy="46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Параметры контроля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5220638" y="4701878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2861480" y="4951892"/>
            <a:ext cx="7961195" cy="139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Контроль состояния несущих элементов сооружений может осуществляется</a:t>
            </a:r>
          </a:p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в характерных точках по следующим показателям: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                       Напряжения                                               Перемещения </a:t>
            </a:r>
          </a:p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Деформации                                              Частоты колебаний</a:t>
            </a: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4149289" y="5762716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5504020" y="5762716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4149289" y="6103318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5504020" y="6103318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7599898" y="5762124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9034877" y="5762124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599898" y="6087067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9489803" y="6086056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3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P spid="12" grpId="0" animBg="1"/>
      <p:bldP spid="14" grpId="0"/>
      <p:bldP spid="15" grpId="0" animBg="1"/>
      <p:bldP spid="17" grpId="0"/>
      <p:bldP spid="18" grpId="0"/>
      <p:bldP spid="19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87771" y="274280"/>
            <a:ext cx="9555186" cy="752351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Принцип построения и работы  измерительного блока</a:t>
            </a:r>
            <a:br>
              <a:rPr lang="ru-RU" sz="20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системы онлайн контроля</a:t>
            </a:r>
            <a:r>
              <a:rPr lang="en-US" sz="20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состояния сооружений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585675" y="752994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742596" y="985329"/>
            <a:ext cx="903957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781996" y="1101724"/>
            <a:ext cx="5410200" cy="3775076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Система мониторинга состоит из следующих компонентов: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1.Чувствительный элемент 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компактную металлическую пластину с наклеенными на нее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тензорезисторами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собранными по схеме полного моста Уинстона, залитыми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герметиком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. </a:t>
            </a:r>
            <a:r>
              <a:rPr lang="ru-RU" sz="1800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Тензодатчики</a:t>
            </a: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внесены в </a:t>
            </a:r>
            <a:r>
              <a:rPr lang="ru-RU" sz="1800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госреестр</a:t>
            </a: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средств измерений.</a:t>
            </a:r>
            <a:endParaRPr lang="ru-RU" sz="1800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2.Блок сбора и обработки сигнала.</a:t>
            </a: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   3.Блок анализатор промышленный ОНИКС-4414.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847EEA9-EF64-48E6-A967-CCCE95D1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35" y="1171622"/>
            <a:ext cx="4605921" cy="3163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C0AFFD7-C3E8-4885-8536-549BDA830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492" y="4145006"/>
            <a:ext cx="2182406" cy="2287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3BA2199C-2DDB-44F1-99E7-1B77BA2739B8}"/>
              </a:ext>
            </a:extLst>
          </p:cNvPr>
          <p:cNvSpPr/>
          <p:nvPr/>
        </p:nvSpPr>
        <p:spPr>
          <a:xfrm>
            <a:off x="9541784" y="3543769"/>
            <a:ext cx="134397" cy="125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BA8164E1-B813-4FCA-AB88-1A65DBF90EE0}"/>
              </a:ext>
            </a:extLst>
          </p:cNvPr>
          <p:cNvCxnSpPr>
            <a:cxnSpLocks/>
            <a:stCxn id="20" idx="0"/>
            <a:endCxn id="18" idx="4"/>
          </p:cNvCxnSpPr>
          <p:nvPr/>
        </p:nvCxnSpPr>
        <p:spPr>
          <a:xfrm flipV="1">
            <a:off x="8379971" y="3669121"/>
            <a:ext cx="1229012" cy="18834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76F9CE2-324E-4480-A0B4-FA9B2A62B165}"/>
              </a:ext>
            </a:extLst>
          </p:cNvPr>
          <p:cNvSpPr/>
          <p:nvPr/>
        </p:nvSpPr>
        <p:spPr>
          <a:xfrm>
            <a:off x="7362670" y="5552539"/>
            <a:ext cx="2034602" cy="5069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/>
              <a:t>Чувствительный элемент с </a:t>
            </a:r>
            <a:r>
              <a:rPr lang="ru-RU" sz="1403" b="1" dirty="0" err="1"/>
              <a:t>тензодатчиками</a:t>
            </a:r>
            <a:endParaRPr lang="ru-RU" sz="1403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783D2D8-036E-4EA8-B905-9E8CA4B26D92}"/>
              </a:ext>
            </a:extLst>
          </p:cNvPr>
          <p:cNvSpPr/>
          <p:nvPr/>
        </p:nvSpPr>
        <p:spPr>
          <a:xfrm>
            <a:off x="9237282" y="425419"/>
            <a:ext cx="2034602" cy="344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/>
              <a:t>Герметичная крышка корпуса 125х210мм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5F464092-126C-4ADC-B2F9-6D2C3B4BF6C8}"/>
              </a:ext>
            </a:extLst>
          </p:cNvPr>
          <p:cNvCxnSpPr>
            <a:cxnSpLocks/>
            <a:stCxn id="21" idx="2"/>
            <a:endCxn id="23" idx="7"/>
          </p:cNvCxnSpPr>
          <p:nvPr/>
        </p:nvCxnSpPr>
        <p:spPr>
          <a:xfrm flipH="1">
            <a:off x="9051060" y="769896"/>
            <a:ext cx="1203523" cy="1085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82F0C7F-EAC2-4930-B025-4DD7D6E2782A}"/>
              </a:ext>
            </a:extLst>
          </p:cNvPr>
          <p:cNvSpPr/>
          <p:nvPr/>
        </p:nvSpPr>
        <p:spPr>
          <a:xfrm>
            <a:off x="8936345" y="1836598"/>
            <a:ext cx="134397" cy="125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C263590-F5AC-4F07-9B14-8E336B64B42B}"/>
              </a:ext>
            </a:extLst>
          </p:cNvPr>
          <p:cNvSpPr/>
          <p:nvPr/>
        </p:nvSpPr>
        <p:spPr>
          <a:xfrm>
            <a:off x="4832757" y="5831550"/>
            <a:ext cx="2300658" cy="560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/>
              <a:t>Блок анализатор промышленный ОНИКС-4414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1103ECEC-A1F4-4257-803D-549376F1DDAA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3800475" y="5288797"/>
            <a:ext cx="2182611" cy="5427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B8B5726-0982-4081-94A1-E98CA9CE8BBC}"/>
              </a:ext>
            </a:extLst>
          </p:cNvPr>
          <p:cNvSpPr/>
          <p:nvPr/>
        </p:nvSpPr>
        <p:spPr>
          <a:xfrm>
            <a:off x="3733276" y="5180294"/>
            <a:ext cx="134397" cy="125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4B5A2EF-4BA7-4764-ADF4-C388E30FCD81}"/>
              </a:ext>
            </a:extLst>
          </p:cNvPr>
          <p:cNvSpPr/>
          <p:nvPr/>
        </p:nvSpPr>
        <p:spPr>
          <a:xfrm>
            <a:off x="5660291" y="4654431"/>
            <a:ext cx="2225040" cy="5069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/>
              <a:t>Блоки сбора и обработки аналоговых сигналов 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44E41E30-ED4B-4389-8166-57A3113FCBB0}"/>
              </a:ext>
            </a:extLst>
          </p:cNvPr>
          <p:cNvCxnSpPr>
            <a:cxnSpLocks/>
            <a:stCxn id="27" idx="0"/>
            <a:endCxn id="29" idx="4"/>
          </p:cNvCxnSpPr>
          <p:nvPr/>
        </p:nvCxnSpPr>
        <p:spPr>
          <a:xfrm flipV="1">
            <a:off x="6772811" y="2716577"/>
            <a:ext cx="1179719" cy="19378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395F628B-43D5-4756-8F9A-955773C6A063}"/>
              </a:ext>
            </a:extLst>
          </p:cNvPr>
          <p:cNvSpPr/>
          <p:nvPr/>
        </p:nvSpPr>
        <p:spPr>
          <a:xfrm>
            <a:off x="7885331" y="2591225"/>
            <a:ext cx="134397" cy="125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74D763CB-7D9A-475D-95EE-D6FD5C65F5F1}"/>
              </a:ext>
            </a:extLst>
          </p:cNvPr>
          <p:cNvCxnSpPr>
            <a:cxnSpLocks/>
            <a:stCxn id="27" idx="0"/>
            <a:endCxn id="31" idx="4"/>
          </p:cNvCxnSpPr>
          <p:nvPr/>
        </p:nvCxnSpPr>
        <p:spPr>
          <a:xfrm flipV="1">
            <a:off x="6772811" y="3213727"/>
            <a:ext cx="2172205" cy="14407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0B8A2380-933F-48F5-828C-3B5F87CB4293}"/>
              </a:ext>
            </a:extLst>
          </p:cNvPr>
          <p:cNvSpPr/>
          <p:nvPr/>
        </p:nvSpPr>
        <p:spPr>
          <a:xfrm>
            <a:off x="8877817" y="3088375"/>
            <a:ext cx="134397" cy="125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D783D2D8-036E-4EA8-B905-9E8CA4B26D92}"/>
              </a:ext>
            </a:extLst>
          </p:cNvPr>
          <p:cNvSpPr/>
          <p:nvPr/>
        </p:nvSpPr>
        <p:spPr>
          <a:xfrm>
            <a:off x="9237282" y="4869792"/>
            <a:ext cx="2034602" cy="5453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910" tIns="8910" rIns="8910" bIns="8910" numCol="1" spcCol="1270" anchor="ctr" anchorCtr="0">
            <a:noAutofit/>
          </a:bodyPr>
          <a:lstStyle/>
          <a:p>
            <a:pPr algn="ctr" defTabSz="62371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b="1" dirty="0" smtClean="0"/>
              <a:t>Усиливающая металлическая конструкция</a:t>
            </a:r>
            <a:endParaRPr lang="ru-RU" sz="1403" b="1" dirty="0"/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5F464092-126C-4ADC-B2F9-6D2C3B4BF6C8}"/>
              </a:ext>
            </a:extLst>
          </p:cNvPr>
          <p:cNvCxnSpPr>
            <a:cxnSpLocks/>
            <a:stCxn id="52" idx="0"/>
            <a:endCxn id="54" idx="4"/>
          </p:cNvCxnSpPr>
          <p:nvPr/>
        </p:nvCxnSpPr>
        <p:spPr>
          <a:xfrm flipV="1">
            <a:off x="10254583" y="3713440"/>
            <a:ext cx="301536" cy="1156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282F0C7F-EAC2-4930-B025-4DD7D6E2782A}"/>
              </a:ext>
            </a:extLst>
          </p:cNvPr>
          <p:cNvSpPr/>
          <p:nvPr/>
        </p:nvSpPr>
        <p:spPr>
          <a:xfrm>
            <a:off x="10488920" y="3588088"/>
            <a:ext cx="134397" cy="1253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</p:spTree>
    <p:extLst>
      <p:ext uri="{BB962C8B-B14F-4D97-AF65-F5344CB8AC3E}">
        <p14:creationId xmlns:p14="http://schemas.microsoft.com/office/powerpoint/2010/main" val="9757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6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1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3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 animBg="1"/>
      <p:bldP spid="10" grpId="0" build="p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1" grpId="0" animBg="1"/>
      <p:bldP spid="52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4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65824" y="457317"/>
            <a:ext cx="61302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между датчиками до сотни метров, линия до 1 километра, на линии может находиться до 250 датчиков, таких линий в системе может быть несколько и количество датчиков увеличивается до нескольких тысяч. Сама линия четырехпроводная витая пара, симметричная линия, по одной паре питание по другой сигнал, сигнал формата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-485 протокол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MODBUS RTU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стандартный состоит из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тензорезисторов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(датчиков), контролирующего устройства с гальванически изолированным интерфейсом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-485, контроллер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аналаго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-цифровой преобразователь 24 разряда, который может работать с частотой дискретизации от 1 до 100 Гц, сигнал с контролирующий устройств передается по 4 проводной линии параллельно и опрашиваются блоком-анализатором, который анализирует и записывает данные в файл и отображает в виде графиков и текущих значений. ПО, собственной разработки, написано на С++ и может быть модифицировано под задачу заказчика, как и вся система разрабатывается индивидуально по техническим требованиям задачи заказчика.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343017"/>
            <a:ext cx="4010406" cy="505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9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34068" y="411350"/>
            <a:ext cx="3735410" cy="46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Надежность системы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531972" y="605453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688893" y="837788"/>
            <a:ext cx="930239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88889" y="1128125"/>
            <a:ext cx="93023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Комплектующие разработаны </a:t>
            </a:r>
            <a:r>
              <a:rPr lang="ru-RU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и производится в России на предприятиях, изготавливающих продукцию для авиа и космической отрасли, поэтому блоки системы имеют высокую надежность и гарантию долговременной и непрерывной работы в жестких условиях эксплуатации.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Прибор </a:t>
            </a:r>
            <a:r>
              <a:rPr lang="ru-RU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отличается высокой скоростью сбора, анализа результатов измерений, простотой в эксплуатации и имеет удобный и наглядный интерфейс с возможностью рассылки сообщений оператору системы и службам эксплуатации на железной дороге.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8889" y="3812860"/>
            <a:ext cx="9302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Надежность элементов системы обеспечивается серийным производством с проверкой работоспособности каждого на специальном стенде</a:t>
            </a:r>
            <a:r>
              <a:rPr lang="ru-RU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Для обеспечения помехозащищённости чувствительный элемент, модуль преобразования и модуль интерфейса связи размещены под металлическим герметизированным корпусом, герметизация всех компонентов обеспечивается специальным компаундом</a:t>
            </a:r>
            <a:r>
              <a:rPr lang="ru-RU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8890" y="3884681"/>
            <a:ext cx="9302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08" y="2632364"/>
            <a:ext cx="5497568" cy="271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78" y="3067791"/>
            <a:ext cx="2608118" cy="347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52904" y="190686"/>
            <a:ext cx="5658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проверки работоспособности и надежности системы была произведена серия испытаний системы мониторинга: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доводочных испытаний системы мониторинга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усиливающей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 на базе ПАО «Тяжстанкогидропресс» г. Новосибирск.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монтажные работы и доводочные испытания показали, что система мониторинга удовлетворяет предъявляемым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надежности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условиям технического задания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проведении испытаний можно найти в Протоколе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монтажа и доводочных испытаний системы мониторинга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усиливающей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224157" y="3468507"/>
            <a:ext cx="1989118" cy="2762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Вариант размещения тензометрических датчиков на усиливающей металлической конструкции со снятым защитным коробом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53" y="119090"/>
            <a:ext cx="2211526" cy="2948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6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5261" y="517323"/>
            <a:ext cx="2852228" cy="2139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2560" y="259083"/>
            <a:ext cx="565881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климатических испытаний изделия «Система быстродействующей карстовой сигнализации»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проводились в камере тепла и холода КТХ-74М СПУ, заводской номер 62 (протокол периодической аттестации №3/2020 от 11 мая 2020 года) на базе АО «ЭЛКУС» г. Санкт-Петербург.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установлено, что система быстродействующей карстовой сигнализации пригодна для применения в диапазоне температур от -65 ℃ до +65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6921" y="4227012"/>
            <a:ext cx="2873392" cy="2155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0601" y="448714"/>
            <a:ext cx="3311929" cy="2483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5021" y="3909432"/>
            <a:ext cx="2948701" cy="2483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23" y="2683811"/>
            <a:ext cx="3750478" cy="2812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48295" y="5713568"/>
            <a:ext cx="5026505" cy="124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проведении испытаний можно найти в Протоколе климатических испытаний в камере тепла и холода.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047" y="3452892"/>
            <a:ext cx="1488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интерфейса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мониторинга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01591" y="3036841"/>
            <a:ext cx="2334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в камере тепла и холода при работе датчиков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1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44" y="3055111"/>
            <a:ext cx="4302216" cy="32266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20" y="1000019"/>
            <a:ext cx="5296752" cy="508413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8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3647" y="166833"/>
            <a:ext cx="6223932" cy="46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Опыт внедрения системы мониторинга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81551" y="360936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>
            <a:off x="538472" y="593271"/>
            <a:ext cx="5889799" cy="324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2"/>
          <p:cNvSpPr txBox="1">
            <a:spLocks/>
          </p:cNvSpPr>
          <p:nvPr/>
        </p:nvSpPr>
        <p:spPr>
          <a:xfrm>
            <a:off x="488880" y="1007644"/>
            <a:ext cx="6026773" cy="680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Система мониторинга при строительстве тоннеля на линии Октябрьской высокоскоростной железной дороги возле станции </a:t>
            </a:r>
            <a:r>
              <a:rPr lang="ru-RU" sz="1800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Чуприяновка</a:t>
            </a:r>
            <a:endParaRPr lang="ru-RU" sz="1800" dirty="0" smtClean="0">
              <a:latin typeface="Times New Roman" panose="02020603050405020304" pitchFamily="18" charset="0"/>
              <a:ea typeface="Verdana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85578" y="2629075"/>
            <a:ext cx="6072400" cy="852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Система мониторинга при строительстве тоннеля на линии </a:t>
            </a:r>
            <a:r>
              <a:rPr lang="ru-RU" sz="1800" dirty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Октябрьской железной дороги </a:t>
            </a: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в Москве – станция </a:t>
            </a:r>
            <a:r>
              <a:rPr lang="ru-RU" sz="1800" dirty="0" err="1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Марфино</a:t>
            </a:r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3647" y="4117192"/>
            <a:ext cx="6072400" cy="8048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Система мониторинга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путепроводе тоннельного типа через железнодорожные линии Транссибирской магистрали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0FC7B14-B1BC-4313-A9AC-9D99D3875ED0}"/>
              </a:ext>
            </a:extLst>
          </p:cNvPr>
          <p:cNvSpPr txBox="1">
            <a:spLocks/>
          </p:cNvSpPr>
          <p:nvPr/>
        </p:nvSpPr>
        <p:spPr>
          <a:xfrm>
            <a:off x="6610399" y="2571436"/>
            <a:ext cx="4838147" cy="611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с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тензодатчика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усиливающей конструкции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прохождении Ж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 состава САПСАН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540752C-4913-4F9B-8D78-B1DF23648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241" y="166833"/>
            <a:ext cx="4685847" cy="2518643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00FC7B14-B1BC-4313-A9AC-9D99D3875ED0}"/>
              </a:ext>
            </a:extLst>
          </p:cNvPr>
          <p:cNvSpPr txBox="1">
            <a:spLocks/>
          </p:cNvSpPr>
          <p:nvPr/>
        </p:nvSpPr>
        <p:spPr>
          <a:xfrm>
            <a:off x="6610398" y="6197107"/>
            <a:ext cx="4838147" cy="611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 программного обеспечения на путепроводе тоннельного типа в г. Новосибирск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 animBg="1"/>
      <p:bldP spid="12" grpId="0" build="p"/>
      <p:bldP spid="13" grpId="0" build="p"/>
      <p:bldP spid="14" grpId="0" build="p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451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97" y="1111373"/>
            <a:ext cx="3270308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24" y="975323"/>
            <a:ext cx="5296752" cy="508413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" y="5943598"/>
            <a:ext cx="1003554" cy="83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34068" y="411350"/>
            <a:ext cx="6223932" cy="467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ea typeface="Verdana" charset="0"/>
                <a:cs typeface="Times New Roman" panose="02020603050405020304" pitchFamily="18" charset="0"/>
              </a:rPr>
              <a:t>Перспективные проекты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531972" y="605453"/>
            <a:ext cx="80248" cy="79534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flipV="1">
            <a:off x="688893" y="837788"/>
            <a:ext cx="930239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одзаголовок 2"/>
          <p:cNvSpPr txBox="1">
            <a:spLocks/>
          </p:cNvSpPr>
          <p:nvPr/>
        </p:nvSpPr>
        <p:spPr>
          <a:xfrm>
            <a:off x="11704318" y="0"/>
            <a:ext cx="487682" cy="42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9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702966" y="1062938"/>
            <a:ext cx="6224801" cy="79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земляного полотна на перегоне Арзамас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Пешелань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 Арзамас – Красный Узел Горьковской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ж.д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88893" y="2630053"/>
            <a:ext cx="6224801" cy="79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Путепровод тоннельного типа на линии Октябрьской железной дороги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908670" y="3225881"/>
            <a:ext cx="6224801" cy="397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коммерческого предложения.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941662" y="1889632"/>
            <a:ext cx="6224801" cy="651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документация по системе мониторинга сдана заказчику в полной мере.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02966" y="3848234"/>
            <a:ext cx="6224801" cy="2058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перспективная система мониторинга с автономными приборами.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заключается в полном избавлении от проводов. Передача сигнала непосредственно с датчиков осуществляется по радиоканалу к оператору. Электропитание осуществляется методом выработки электроэнергии во время движения поездов.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7512889" y="5537685"/>
            <a:ext cx="3796380" cy="1071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реконструкции перегона, предполагающий установку 2 километров системы мониторинга.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29" grpId="0" build="p"/>
      <p:bldP spid="30" grpId="0" build="p"/>
      <p:bldP spid="31" grpId="0" build="p"/>
      <p:bldP spid="32" grpId="0" build="p"/>
      <p:bldP spid="15" grpId="0" build="p"/>
      <p:bldP spid="17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1324</Words>
  <Application>Microsoft Office PowerPoint</Application>
  <PresentationFormat>Произвольный</PresentationFormat>
  <Paragraphs>160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Система мониторинга железнодорожного полотна</vt:lpstr>
      <vt:lpstr>Цель разработки </vt:lpstr>
      <vt:lpstr>Принцип построения и работы  измерительного блока  системы онлайн контроля состояния сооружений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</dc:creator>
  <cp:lastModifiedBy>BAI</cp:lastModifiedBy>
  <cp:revision>62</cp:revision>
  <dcterms:created xsi:type="dcterms:W3CDTF">2021-06-23T13:41:41Z</dcterms:created>
  <dcterms:modified xsi:type="dcterms:W3CDTF">2022-10-13T16:53:35Z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